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6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6B9D-E1CB-44D7-AC78-D1563210F9D2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BD12-2468-41D1-8425-F4F8D2443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2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6B9D-E1CB-44D7-AC78-D1563210F9D2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BD12-2468-41D1-8425-F4F8D2443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78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6B9D-E1CB-44D7-AC78-D1563210F9D2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BD12-2468-41D1-8425-F4F8D2443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9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6B9D-E1CB-44D7-AC78-D1563210F9D2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BD12-2468-41D1-8425-F4F8D2443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68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6B9D-E1CB-44D7-AC78-D1563210F9D2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BD12-2468-41D1-8425-F4F8D2443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02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6B9D-E1CB-44D7-AC78-D1563210F9D2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BD12-2468-41D1-8425-F4F8D2443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97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6B9D-E1CB-44D7-AC78-D1563210F9D2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BD12-2468-41D1-8425-F4F8D2443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01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6B9D-E1CB-44D7-AC78-D1563210F9D2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BD12-2468-41D1-8425-F4F8D2443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4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6B9D-E1CB-44D7-AC78-D1563210F9D2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BD12-2468-41D1-8425-F4F8D2443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6B9D-E1CB-44D7-AC78-D1563210F9D2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BD12-2468-41D1-8425-F4F8D2443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51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6B9D-E1CB-44D7-AC78-D1563210F9D2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BD12-2468-41D1-8425-F4F8D2443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7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66B9D-E1CB-44D7-AC78-D1563210F9D2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BBD12-2468-41D1-8425-F4F8D2443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10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9790" y="2967335"/>
            <a:ext cx="4424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Продолжение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7783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133474"/>
            <a:ext cx="4280755" cy="243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143380"/>
            <a:ext cx="3665535" cy="242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004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614 970,14 руб.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потрачено на приобретение материальных запасов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401080" cy="468155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501 824,00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руб. - на закупку угля;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52 650,79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руб. – на приобретение продуктов питания;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24 021,90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руб. – на закупку молока для учащихся начальных классов;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15 498,60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руб. – на покупку краски для текущего ремонта школы;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20 974,71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руб. – на приобретение хозяйственных товаров;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5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Безвозмездная помощь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Получена демонстрационная настенная шахматная доска на сумму – 4 400,00 руб.;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Получены шахматы обиходные лакированные на сумму – 1 350,00 руб.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9591" y="3000372"/>
            <a:ext cx="5274409" cy="357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6"/>
            <a:ext cx="441786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10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Безвозмездная помощь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401080" cy="471490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Светоотражающие наклейки – 36 штук на сумму –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228,96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H:\Documents and Settings\Ученик\Рабочий стол\ФХД\100_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285992"/>
            <a:ext cx="5238787" cy="3929090"/>
          </a:xfrm>
          <a:prstGeom prst="rect">
            <a:avLst/>
          </a:prstGeom>
          <a:noFill/>
        </p:spPr>
      </p:pic>
      <p:pic>
        <p:nvPicPr>
          <p:cNvPr id="5122" name="Picture 2" descr="H:\Documents and Settings\Ученик\Рабочий стол\ФХД\100_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357562"/>
            <a:ext cx="4095779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825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Педагогический состав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 учителей – 15 человек.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Высшая категория – 1 человек (7%)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категория – 6 человек (40%)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Имеют высшее образование -67%</a:t>
            </a:r>
          </a:p>
          <a:p>
            <a:endParaRPr lang="ru-RU" dirty="0"/>
          </a:p>
        </p:txBody>
      </p:sp>
      <p:pic>
        <p:nvPicPr>
          <p:cNvPr id="6146" name="Picture 2" descr="H:\Documents and Settings\Ученик\Рабочий стол\ФХД\л2 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928934"/>
            <a:ext cx="4791100" cy="359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597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/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Зарплата в 2012 году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186766" cy="43243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Средняя зарплата учителей по РО –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18 300 рублей.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Средняя зарплата учителей по Тарасовскому району –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20 000 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Средняя зарплата учителей по МБОУ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Рыновская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СОШ–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13 504 рубля.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Средняя зарплата работников в школе составила –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12 680 рублей.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5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071678"/>
            <a:ext cx="185735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716339"/>
            <a:ext cx="2411090" cy="314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Премиальные выплаты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5857916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Премиальный фонд составил –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422 503 руб.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Премии учителям –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202 300 руб.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Выплаты за результативность и качество –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3 126 руб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(в месяц 5 учителям</a:t>
            </a:r>
            <a:r>
              <a:rPr lang="ru-RU" sz="2400" dirty="0" smtClean="0"/>
              <a:t>)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232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57430"/>
            <a:ext cx="384204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2428868"/>
            <a:ext cx="206946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28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Проблемы и задачи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2013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Закупка учебников.</a:t>
            </a:r>
          </a:p>
          <a:p>
            <a:r>
              <a:rPr lang="ru-RU" dirty="0" smtClean="0"/>
              <a:t>Повышение квалификации учителей.</a:t>
            </a:r>
          </a:p>
          <a:p>
            <a:r>
              <a:rPr lang="ru-RU" dirty="0" smtClean="0"/>
              <a:t>Благоустройство школьного двора.</a:t>
            </a:r>
          </a:p>
          <a:p>
            <a:r>
              <a:rPr lang="ru-RU" dirty="0" smtClean="0"/>
              <a:t>Выполнение мероприятий программы «Энергосбережение».</a:t>
            </a:r>
          </a:p>
          <a:p>
            <a:r>
              <a:rPr lang="ru-RU" dirty="0" smtClean="0"/>
              <a:t>Устройство внутренних </a:t>
            </a:r>
            <a:r>
              <a:rPr lang="ru-RU" dirty="0" err="1" smtClean="0"/>
              <a:t>сан.узлов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Приобретение спортивного инвентаря и оборудования .</a:t>
            </a:r>
          </a:p>
          <a:p>
            <a:r>
              <a:rPr lang="ru-RU" dirty="0" smtClean="0"/>
              <a:t>Приобретение лингафонного  кабинета.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9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школ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502"/>
            <a:ext cx="9144000" cy="67644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00306"/>
            <a:ext cx="8686800" cy="12144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50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Оплата методической литературы составила –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16 800,00 руб.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Оплата командировочных расходов, связанных с курсами повышения квалификации учителей составила – 5 634,30 руб.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:\гггггггг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3182"/>
            <a:ext cx="4568940" cy="3429024"/>
          </a:xfrm>
          <a:prstGeom prst="rect">
            <a:avLst/>
          </a:prstGeom>
          <a:noFill/>
        </p:spPr>
      </p:pic>
      <p:pic>
        <p:nvPicPr>
          <p:cNvPr id="1026" name="Picture 2" descr="J:\Я Курсы 19.10.2012\SAM_0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071678"/>
            <a:ext cx="3071802" cy="2303852"/>
          </a:xfrm>
          <a:prstGeom prst="rect">
            <a:avLst/>
          </a:prstGeom>
          <a:noFill/>
        </p:spPr>
      </p:pic>
      <p:pic>
        <p:nvPicPr>
          <p:cNvPr id="1027" name="Picture 3" descr="J:\Я Курсы 19.10.2012\SAM_07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071942"/>
            <a:ext cx="3500462" cy="2625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413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Безвозмездная помощь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Получена демонстрационная настенная шахматная доска на сумму – 4 400,00 руб.;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Получены шахматы обиходные лакированные на сумму – 1 350,00 руб.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9591" y="3000372"/>
            <a:ext cx="5274409" cy="357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6"/>
            <a:ext cx="441786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24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246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Всего работников МБОУ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Рыновская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СОШ составляет – 26 человек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выплату заработной платы израсходовано – 3 625 988,69 руб.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оплату начислений на оплату труда  израсходовано – 1 091 702,45 руб.</a:t>
            </a:r>
          </a:p>
          <a:p>
            <a:endParaRPr lang="ru-RU" dirty="0"/>
          </a:p>
        </p:txBody>
      </p:sp>
      <p:pic>
        <p:nvPicPr>
          <p:cNvPr id="7170" name="Picture 2" descr="I:\гггггггг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214686"/>
            <a:ext cx="5117671" cy="3349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50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58246" cy="171448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На питание в летнем оздоровительном лагере израсходовано- </a:t>
            </a:r>
            <a:r>
              <a:rPr lang="ru-RU" sz="4000" dirty="0" smtClean="0">
                <a:solidFill>
                  <a:srgbClr val="FF0000"/>
                </a:solidFill>
              </a:rPr>
              <a:t>44 240,40 руб.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:\Documents and Settings\Ученик\Рабочий стол\ФХД\ФХД\100_06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3810017" cy="2857513"/>
          </a:xfrm>
          <a:prstGeom prst="rect">
            <a:avLst/>
          </a:prstGeom>
          <a:noFill/>
        </p:spPr>
      </p:pic>
      <p:pic>
        <p:nvPicPr>
          <p:cNvPr id="4099" name="Picture 3" descr="H:\Documents and Settings\Ученик\Рабочий стол\ФХД\ФХД\100_02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3380"/>
            <a:ext cx="3619493" cy="2714620"/>
          </a:xfrm>
          <a:prstGeom prst="rect">
            <a:avLst/>
          </a:prstGeom>
          <a:noFill/>
        </p:spPr>
      </p:pic>
      <p:pic>
        <p:nvPicPr>
          <p:cNvPr id="4100" name="Picture 4" descr="H:\Documents and Settings\Ученик\Рабочий стол\ФХД\SAM_34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3974" y="1714488"/>
            <a:ext cx="3810026" cy="2857520"/>
          </a:xfrm>
          <a:prstGeom prst="rect">
            <a:avLst/>
          </a:prstGeom>
          <a:noFill/>
        </p:spPr>
      </p:pic>
      <p:pic>
        <p:nvPicPr>
          <p:cNvPr id="4101" name="Picture 5" descr="H:\Documents and Settings\Ученик\Рабочий стол\ФХД\SDC105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6013" y="4429132"/>
            <a:ext cx="4317988" cy="2428868"/>
          </a:xfrm>
          <a:prstGeom prst="rect">
            <a:avLst/>
          </a:prstGeom>
          <a:noFill/>
        </p:spPr>
      </p:pic>
      <p:pic>
        <p:nvPicPr>
          <p:cNvPr id="10242" name="Picture 2" descr="C:\Users\Инна\Desktop\шахматы\SAM_96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3000372"/>
            <a:ext cx="2857520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82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00438"/>
            <a:ext cx="4190997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0"/>
            <a:ext cx="7643834" cy="4500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Субсидии на энергосбережение</a:t>
            </a: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102 800,00 руб.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25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1 351 519,55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29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29642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Распределение средств  из местного бюджета.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786874" cy="535785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89 684,72 руб.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заработная плата повару и кухонному работнику;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32 205,29 руб.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начисление на оплату труда;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172 465,87 руб.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оплата коммунальных услуг (из них оплата электрической энергии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164 572,65 руб.,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холодное водоснабжение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7 893,22 руб.)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81 166,46 руб.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платежи за содержание имущества;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204 675,24 руб.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оплата прочих услуг;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146 042,93 руб.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оплата налогов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гос.пошлин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5547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700,00 руб.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премия ученику призеру олимпиады;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357298"/>
            <a:ext cx="2266595" cy="521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214554"/>
            <a:ext cx="440929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877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445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Безвозмездная помощь</vt:lpstr>
      <vt:lpstr>Презентация PowerPoint</vt:lpstr>
      <vt:lpstr>На питание в летнем оздоровительном лагере израсходовано- 44 240,40 руб. </vt:lpstr>
      <vt:lpstr>Презентация PowerPoint</vt:lpstr>
      <vt:lpstr>Презентация PowerPoint</vt:lpstr>
      <vt:lpstr>Распределение средств  из местного бюджета.</vt:lpstr>
      <vt:lpstr> 700,00 руб. – премия ученику призеру олимпиады;</vt:lpstr>
      <vt:lpstr>614 970,14 руб.  – потрачено на приобретение материальных запасов</vt:lpstr>
      <vt:lpstr>Безвозмездная помощь</vt:lpstr>
      <vt:lpstr>Безвозмездная помощь</vt:lpstr>
      <vt:lpstr>Педагогический состав</vt:lpstr>
      <vt:lpstr>Зарплата в 2012 году</vt:lpstr>
      <vt:lpstr>Премиальные выплаты</vt:lpstr>
      <vt:lpstr>Проблемы и задачи  на 2013 год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Раиса Ивановна</dc:creator>
  <cp:lastModifiedBy>Раиса Ивановна</cp:lastModifiedBy>
  <cp:revision>5</cp:revision>
  <dcterms:created xsi:type="dcterms:W3CDTF">2013-06-22T11:22:51Z</dcterms:created>
  <dcterms:modified xsi:type="dcterms:W3CDTF">2013-06-22T11:44:00Z</dcterms:modified>
</cp:coreProperties>
</file>